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68" r:id="rId1"/>
  </p:sldMasterIdLst>
  <p:notesMasterIdLst>
    <p:notesMasterId r:id="rId46"/>
  </p:notesMasterIdLst>
  <p:handoutMasterIdLst>
    <p:handoutMasterId r:id="rId47"/>
  </p:handoutMasterIdLst>
  <p:sldIdLst>
    <p:sldId id="428" r:id="rId2"/>
    <p:sldId id="429" r:id="rId3"/>
    <p:sldId id="430" r:id="rId4"/>
    <p:sldId id="431" r:id="rId5"/>
    <p:sldId id="432" r:id="rId6"/>
    <p:sldId id="433" r:id="rId7"/>
    <p:sldId id="435" r:id="rId8"/>
    <p:sldId id="436" r:id="rId9"/>
    <p:sldId id="437" r:id="rId10"/>
    <p:sldId id="438" r:id="rId11"/>
    <p:sldId id="439" r:id="rId12"/>
    <p:sldId id="440" r:id="rId13"/>
    <p:sldId id="441" r:id="rId14"/>
    <p:sldId id="442" r:id="rId15"/>
    <p:sldId id="443" r:id="rId16"/>
    <p:sldId id="444" r:id="rId17"/>
    <p:sldId id="445" r:id="rId18"/>
    <p:sldId id="446" r:id="rId19"/>
    <p:sldId id="447" r:id="rId20"/>
    <p:sldId id="448" r:id="rId21"/>
    <p:sldId id="449" r:id="rId22"/>
    <p:sldId id="452" r:id="rId23"/>
    <p:sldId id="450" r:id="rId24"/>
    <p:sldId id="453" r:id="rId25"/>
    <p:sldId id="454" r:id="rId26"/>
    <p:sldId id="451" r:id="rId27"/>
    <p:sldId id="463" r:id="rId28"/>
    <p:sldId id="464" r:id="rId29"/>
    <p:sldId id="462" r:id="rId30"/>
    <p:sldId id="455" r:id="rId31"/>
    <p:sldId id="456" r:id="rId32"/>
    <p:sldId id="457" r:id="rId33"/>
    <p:sldId id="458" r:id="rId34"/>
    <p:sldId id="459" r:id="rId35"/>
    <p:sldId id="465" r:id="rId36"/>
    <p:sldId id="466" r:id="rId37"/>
    <p:sldId id="460" r:id="rId38"/>
    <p:sldId id="461" r:id="rId39"/>
    <p:sldId id="467" r:id="rId40"/>
    <p:sldId id="468" r:id="rId41"/>
    <p:sldId id="469" r:id="rId42"/>
    <p:sldId id="474" r:id="rId43"/>
    <p:sldId id="470" r:id="rId44"/>
    <p:sldId id="471" r:id="rId45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09B9F90F-C820-4982-BCC5-9A3B21B9B684}">
          <p14:sldIdLst>
            <p14:sldId id="428"/>
            <p14:sldId id="429"/>
            <p14:sldId id="430"/>
            <p14:sldId id="431"/>
            <p14:sldId id="432"/>
            <p14:sldId id="433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2"/>
            <p14:sldId id="450"/>
            <p14:sldId id="453"/>
            <p14:sldId id="454"/>
            <p14:sldId id="451"/>
            <p14:sldId id="463"/>
            <p14:sldId id="464"/>
            <p14:sldId id="462"/>
            <p14:sldId id="455"/>
            <p14:sldId id="456"/>
            <p14:sldId id="457"/>
            <p14:sldId id="458"/>
            <p14:sldId id="459"/>
            <p14:sldId id="465"/>
            <p14:sldId id="466"/>
            <p14:sldId id="460"/>
            <p14:sldId id="461"/>
            <p14:sldId id="467"/>
            <p14:sldId id="468"/>
            <p14:sldId id="469"/>
            <p14:sldId id="474"/>
            <p14:sldId id="470"/>
            <p14:sldId id="4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ngkyu Kim" initials="DK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00FF00"/>
    <a:srgbClr val="3366CC"/>
    <a:srgbClr val="000000"/>
    <a:srgbClr val="FFFFFF"/>
    <a:srgbClr val="CCFFFF"/>
    <a:srgbClr val="92A9B9"/>
    <a:srgbClr val="B7C6C6"/>
    <a:srgbClr val="00CCFF"/>
    <a:srgbClr val="DCE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05" autoAdjust="0"/>
    <p:restoredTop sz="94646" autoAdjust="0"/>
  </p:normalViewPr>
  <p:slideViewPr>
    <p:cSldViewPr snapToGrid="0">
      <p:cViewPr varScale="1">
        <p:scale>
          <a:sx n="87" d="100"/>
          <a:sy n="87" d="100"/>
        </p:scale>
        <p:origin x="1027" y="77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3996" y="96"/>
      </p:cViewPr>
      <p:guideLst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2945659" cy="498135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5" y="3"/>
            <a:ext cx="2945659" cy="498135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3" y="9430092"/>
            <a:ext cx="2945659" cy="498134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5" y="9430092"/>
            <a:ext cx="2945659" cy="498134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r">
              <a:defRPr sz="1300"/>
            </a:lvl1pPr>
          </a:lstStyle>
          <a:p>
            <a:fld id="{875C0BE3-38F6-4D2B-A772-CD8F1E65D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73177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30T03:42:40.06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9560 13229 0,'18'0'219,"0"0"-172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30T03:42:41.76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9648 13194 0,'-17'0'500,"-18"0"-469,17-18-31,0 18 32,1 0 30,-1 0-31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30T03:42:43.92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9648 13388 0,'-17'0'125,"-1"-18"-94,-17 18-15,17 0 406,1 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30T03:42:46.04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13159 14323 0,'-36'0'140,"36"-18"-124,-17 18-1,-1 0 1,0 0 15,1 0-15,-1 0 0,18-18 15,-18 18-16,1 0 1,-1 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30T03:42:47.13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13141 14393 0,'-18'0'109,"1"0"-77,-1 0-1,0 0 16,1 0 125,-1 0-141,0 0-15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9-09-30T03:42:48.58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13176 14164 0,'-17'0'63,"-19"0"-17,19 0-30,-1 0 47,0 0-48,1 0 1,-1 0 406,0 0-407,1 0 63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2945659" cy="498135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5" y="3"/>
            <a:ext cx="2945659" cy="498135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519113" y="757238"/>
            <a:ext cx="5759450" cy="43195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68" tIns="47784" rIns="95568" bIns="4778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543697" y="5259621"/>
            <a:ext cx="5710282" cy="3959211"/>
          </a:xfrm>
          <a:prstGeom prst="rect">
            <a:avLst/>
          </a:prstGeom>
        </p:spPr>
        <p:txBody>
          <a:bodyPr vert="horz" lIns="95568" tIns="47784" rIns="95568" bIns="47784" rtlCol="0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3" y="9430092"/>
            <a:ext cx="2945659" cy="498134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5" y="9430092"/>
            <a:ext cx="2945659" cy="498134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r">
              <a:defRPr sz="1300"/>
            </a:lvl1pPr>
          </a:lstStyle>
          <a:p>
            <a:fld id="{138B8FE9-B6CF-4831-836A-BFFCD4ACCC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67420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519113" y="757238"/>
            <a:ext cx="5759450" cy="43195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997003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none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3D43F-7BA0-4F02-94C8-28E706B15DA7}" type="datetime1">
              <a:rPr lang="ko-KR" altLang="en-US" smtClean="0"/>
              <a:t>2019-09-30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02161" y="48301"/>
            <a:ext cx="2034747" cy="41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2131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buClr>
                <a:schemeClr val="accent5">
                  <a:lumMod val="50000"/>
                </a:schemeClr>
              </a:buClr>
              <a:buFont typeface="Wingdings" panose="05000000000000000000" pitchFamily="2" charset="2"/>
              <a:buChar char="v"/>
              <a:defRPr b="1">
                <a:solidFill>
                  <a:schemeClr val="accent5">
                    <a:lumMod val="50000"/>
                  </a:schemeClr>
                </a:solidFill>
              </a:defRPr>
            </a:lvl1pPr>
            <a:lvl2pPr marL="540000" indent="-182880">
              <a:buClrTx/>
              <a:buFont typeface="Wingdings" panose="05000000000000000000" pitchFamily="2" charset="2"/>
              <a:buChar char="§"/>
              <a:defRPr/>
            </a:lvl2pPr>
            <a:lvl3pPr marL="894870" marR="0" indent="-285750" algn="just" defTabSz="914400" rtl="0" eaLnBrk="1" fontAlgn="auto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SzTx/>
              <a:buFont typeface="Wingdings" panose="05000000000000000000" pitchFamily="2" charset="2"/>
              <a:buChar char="ü"/>
              <a:tabLst/>
              <a:defRPr sz="1600"/>
            </a:lvl3pPr>
            <a:lvl4pPr>
              <a:buClrTx/>
              <a:defRPr/>
            </a:lvl4pPr>
            <a:lvl5pPr>
              <a:buClrTx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  <a:endParaRPr lang="en-US" altLang="ko-KR" dirty="0" smtClean="0"/>
          </a:p>
          <a:p>
            <a:pPr marL="792000" marR="0" lvl="2" indent="-182880" algn="just" defTabSz="914400" rtl="0" eaLnBrk="1" fontAlgn="auto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dirty="0" smtClean="0"/>
              <a:t>셋째 수준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E7E68-800F-4EF5-9B5B-CF568BF43621}" type="datetime1">
              <a:rPr lang="ko-KR" altLang="en-US" smtClean="0"/>
              <a:t>2019-09-30</a:t>
            </a:fld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49273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</p:spPr>
        <p:txBody>
          <a:bodyPr/>
          <a:lstStyle/>
          <a:p>
            <a:fld id="{B973D43F-7BA0-4F02-94C8-28E706B15DA7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17054" y="6459786"/>
            <a:ext cx="984019" cy="365125"/>
          </a:xfrm>
        </p:spPr>
        <p:txBody>
          <a:bodyPr/>
          <a:lstStyle>
            <a:lvl1pPr algn="ctr">
              <a:defRPr/>
            </a:lvl1pPr>
          </a:lstStyle>
          <a:p>
            <a:fld id="{3AD8C8E4-4AF5-481E-8760-D8A36857C8D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02161" y="48301"/>
            <a:ext cx="2034747" cy="41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8231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DE956-C544-40DE-BCB3-6CDB2E598C69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4869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0F27-A4EE-4F6E-AE02-64B140DC5A88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7866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C6034-81BC-4DB4-8B4F-2BFDB5E34CC2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456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6713" y="381000"/>
            <a:ext cx="8410575" cy="7562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6713" y="1245659"/>
            <a:ext cx="8410575" cy="473604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94078B4-FEBB-4FC2-89E1-BAA18A610529}" type="datetime1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79990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fld id="{3AD8C8E4-4AF5-481E-8760-D8A36857C8D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66713" y="1137286"/>
            <a:ext cx="841057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002161" y="48301"/>
            <a:ext cx="2034747" cy="41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502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just" defTabSz="914400" rtl="0" eaLnBrk="1" latinLnBrk="1" hangingPunct="1">
        <a:lnSpc>
          <a:spcPct val="15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just" defTabSz="914400" rtl="0" eaLnBrk="1" latinLnBrk="1" hangingPunct="1">
        <a:lnSpc>
          <a:spcPct val="15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just" defTabSz="914400" rtl="0" eaLnBrk="1" latinLnBrk="1" hangingPunct="1">
        <a:lnSpc>
          <a:spcPct val="15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just" defTabSz="914400" rtl="0" eaLnBrk="1" latinLnBrk="1" hangingPunct="1">
        <a:lnSpc>
          <a:spcPct val="15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just" defTabSz="914400" rtl="0" eaLnBrk="1" latinLnBrk="1" hangingPunct="1">
        <a:lnSpc>
          <a:spcPct val="15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37.em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emf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36.emf"/><Relationship Id="rId4" Type="http://schemas.openxmlformats.org/officeDocument/2006/relationships/image" Target="../media/image33.emf"/><Relationship Id="rId9" Type="http://schemas.openxmlformats.org/officeDocument/2006/relationships/customXml" Target="../ink/ink4.xml"/><Relationship Id="rId14" Type="http://schemas.openxmlformats.org/officeDocument/2006/relationships/image" Target="../media/image38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749282" y="1066915"/>
            <a:ext cx="7599716" cy="2071140"/>
          </a:xfrm>
        </p:spPr>
        <p:txBody>
          <a:bodyPr>
            <a:noAutofit/>
          </a:bodyPr>
          <a:lstStyle/>
          <a:p>
            <a:pPr algn="ctr" latinLnBrk="0"/>
            <a:r>
              <a:rPr lang="en-US" altLang="ko-KR" sz="5400" b="1" smtClean="0"/>
              <a:t>6. </a:t>
            </a:r>
            <a:r>
              <a:rPr lang="ko-KR" altLang="en-US" sz="5400" b="1" smtClean="0"/>
              <a:t>함수 사용하기</a:t>
            </a:r>
            <a:endParaRPr lang="ko-KR" altLang="en-US" sz="5400" b="1" dirty="0"/>
          </a:p>
        </p:txBody>
      </p:sp>
      <p:sp>
        <p:nvSpPr>
          <p:cNvPr id="7" name="부제목 5"/>
          <p:cNvSpPr txBox="1">
            <a:spLocks/>
          </p:cNvSpPr>
          <p:nvPr/>
        </p:nvSpPr>
        <p:spPr>
          <a:xfrm>
            <a:off x="831198" y="4698288"/>
            <a:ext cx="2280302" cy="1362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none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가을학기</a:t>
            </a:r>
            <a:endParaRPr lang="en-US" altLang="ko-KR" sz="18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허종욱</a:t>
            </a:r>
            <a:endParaRPr lang="en-US" altLang="ko-KR" sz="18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4" descr="F:\원고\인피니티 북스\[MS SQL Server 2012] 2013년 2월 15일\9 ppt\1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199" y="4321384"/>
            <a:ext cx="1734839" cy="1739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9860915"/>
      </p:ext>
    </p:extLst>
  </p:cSld>
  <p:clrMapOvr>
    <a:masterClrMapping/>
  </p:clrMapOvr>
  <p:transition advTm="701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MAX, MIN </a:t>
            </a:r>
            <a:r>
              <a:rPr lang="ko-KR" altLang="en-US"/>
              <a:t>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01" y="1285430"/>
            <a:ext cx="8410575" cy="4212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70217" y="5736380"/>
            <a:ext cx="555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/>
              <a:t>나중에 서브쿼리문을 배워야 함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COUNT </a:t>
            </a:r>
            <a:r>
              <a:rPr lang="ko-KR" altLang="en-US" smtClean="0"/>
              <a:t>함수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921" y="1246188"/>
            <a:ext cx="7406158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COUNT </a:t>
            </a:r>
            <a:r>
              <a:rPr lang="ko-KR" altLang="en-US"/>
              <a:t>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839" y="1903689"/>
            <a:ext cx="8410575" cy="266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46811" y="4820194"/>
            <a:ext cx="551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mtClean="0"/>
              <a:t>COUNT(*) </a:t>
            </a:r>
            <a:r>
              <a:rPr lang="ko-KR" altLang="en-US" b="1" smtClean="0"/>
              <a:t>함수는 </a:t>
            </a:r>
            <a:r>
              <a:rPr lang="en-US" altLang="ko-KR" b="1" smtClean="0"/>
              <a:t>NULL</a:t>
            </a:r>
            <a:r>
              <a:rPr lang="ko-KR" altLang="en-US" b="1" smtClean="0"/>
              <a:t>값을 무시하지 않음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COUNT </a:t>
            </a:r>
            <a:r>
              <a:rPr lang="ko-KR" altLang="en-US"/>
              <a:t>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796" y="1246188"/>
            <a:ext cx="7306408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COUNT </a:t>
            </a:r>
            <a:r>
              <a:rPr lang="ko-KR" altLang="en-US"/>
              <a:t>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2242655"/>
            <a:ext cx="8410575" cy="2742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GROUP BY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692333" y="6063241"/>
            <a:ext cx="78115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/>
              <a:t>GROUP BY </a:t>
            </a:r>
            <a:r>
              <a:rPr lang="ko-KR" altLang="en-US" sz="1200" b="1"/>
              <a:t>문 다음에는 데이터를 구분 짓기 위한 표현식으로 해당 테이블의 칼럼명이나 변수 값 등이 올 수 </a:t>
            </a:r>
            <a:r>
              <a:rPr lang="ko-KR" altLang="en-US" sz="1200" b="1" smtClean="0"/>
              <a:t>있음</a:t>
            </a:r>
            <a:r>
              <a:rPr lang="en-US" altLang="ko-KR" sz="1200" b="1" smtClean="0"/>
              <a:t> </a:t>
            </a:r>
            <a:endParaRPr lang="en-US" altLang="ko-KR" sz="1200" b="1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306" y="1220062"/>
            <a:ext cx="7457389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GROUP BY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1549118"/>
            <a:ext cx="8410575" cy="412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GROUP BY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pic>
        <p:nvPicPr>
          <p:cNvPr id="1433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1345453"/>
            <a:ext cx="8410575" cy="4536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GROUP </a:t>
            </a:r>
            <a:r>
              <a:rPr lang="en-US" altLang="ko-KR" smtClean="0"/>
              <a:t>BY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75" y="1246188"/>
            <a:ext cx="7866251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GROUP </a:t>
            </a:r>
            <a:r>
              <a:rPr lang="en-US" altLang="ko-KR" smtClean="0"/>
              <a:t>BY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2001014"/>
            <a:ext cx="8410575" cy="3225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학습 목표</a:t>
            </a:r>
            <a:r>
              <a:rPr lang="en-US" altLang="ko-KR" smtClean="0"/>
              <a:t>	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mtClean="0"/>
              <a:t>Page 280</a:t>
            </a:r>
          </a:p>
          <a:p>
            <a:pPr lvl="1"/>
            <a:endParaRPr lang="en-US" altLang="ko-KR" smtClean="0"/>
          </a:p>
          <a:p>
            <a:pPr lvl="1"/>
            <a:r>
              <a:rPr lang="ko-KR" altLang="en-US" smtClean="0"/>
              <a:t>부서별 급여 총액을 구하고</a:t>
            </a:r>
            <a:r>
              <a:rPr lang="en-US" altLang="ko-KR" smtClean="0"/>
              <a:t>, </a:t>
            </a:r>
            <a:r>
              <a:rPr lang="ko-KR" altLang="en-US" smtClean="0"/>
              <a:t>부서 내의 직급별 급여 총액을 구하기</a:t>
            </a:r>
            <a:endParaRPr lang="en-US" altLang="ko-KR" smtClean="0"/>
          </a:p>
          <a:p>
            <a:pPr lvl="1"/>
            <a:r>
              <a:rPr lang="ko-KR" altLang="en-US" smtClean="0"/>
              <a:t>부서별 총합에 대한 중간 합계와 사원 전체에 대한 급여 총액 구하기</a:t>
            </a:r>
            <a:endParaRPr lang="en-US" altLang="ko-KR" smtClean="0"/>
          </a:p>
          <a:p>
            <a:pPr lvl="1"/>
            <a:r>
              <a:rPr lang="en-US" altLang="ko-KR" smtClean="0"/>
              <a:t>Salary </a:t>
            </a:r>
            <a:r>
              <a:rPr lang="ko-KR" altLang="en-US" smtClean="0"/>
              <a:t>칼럼을 기준으로 내림차순 정렬 후 순위를 매기기</a:t>
            </a:r>
            <a:endParaRPr lang="en-US" altLang="ko-KR"/>
          </a:p>
          <a:p>
            <a:pPr lvl="1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37723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GROUP BY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1553049"/>
            <a:ext cx="8410575" cy="41217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GROUP BY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77" y="1246188"/>
            <a:ext cx="7744046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GROUP BY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81" y="1246188"/>
            <a:ext cx="7511238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93694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HAVING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32" y="1246188"/>
            <a:ext cx="7783737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HAVING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1883558"/>
            <a:ext cx="8410575" cy="3460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0391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HAVING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93" y="1246188"/>
            <a:ext cx="7669015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0391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ROLLUP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1718922"/>
            <a:ext cx="8410575" cy="3790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ROLLUP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83326" y="5892081"/>
            <a:ext cx="82687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b="1"/>
              <a:t>기본적으로 </a:t>
            </a:r>
            <a:r>
              <a:rPr lang="en-US" altLang="ko-KR" sz="1400" b="1"/>
              <a:t>ROLLUP</a:t>
            </a:r>
            <a:r>
              <a:rPr lang="ko-KR" altLang="en-US" sz="1400" b="1"/>
              <a:t>는 </a:t>
            </a:r>
            <a:r>
              <a:rPr lang="en-US" altLang="ko-KR" sz="1400" b="1"/>
              <a:t>CUBE</a:t>
            </a:r>
            <a:r>
              <a:rPr lang="ko-KR" altLang="en-US" sz="1400" b="1"/>
              <a:t>와 마찬가지 기능을 수행하지만 처리 결과는 테이블 형식이 아니라서 주로 리포팅에 많이 </a:t>
            </a:r>
            <a:r>
              <a:rPr lang="ko-KR" altLang="en-US" sz="1400" b="1" smtClean="0"/>
              <a:t>사용</a:t>
            </a:r>
            <a:r>
              <a:rPr lang="ko-KR" altLang="en-US" sz="1400" b="1"/>
              <a:t>됨</a:t>
            </a:r>
            <a:endParaRPr lang="en-US" altLang="ko-KR" sz="1400" b="1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881" y="1246188"/>
            <a:ext cx="7302239" cy="4527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97647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CUBE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CUBE</a:t>
            </a:r>
            <a:r>
              <a:rPr lang="ko-KR" altLang="en-US"/>
              <a:t>는  </a:t>
            </a:r>
            <a:r>
              <a:rPr lang="en-US" altLang="ko-KR"/>
              <a:t>ROLLUP</a:t>
            </a:r>
            <a:r>
              <a:rPr lang="ko-KR" altLang="en-US"/>
              <a:t>의 확장된 형태로 정보를 만들어 </a:t>
            </a:r>
            <a:r>
              <a:rPr lang="ko-KR" altLang="en-US" smtClean="0"/>
              <a:t>줌</a:t>
            </a:r>
            <a:r>
              <a:rPr lang="en-US" altLang="ko-KR" smtClean="0"/>
              <a:t> </a:t>
            </a:r>
            <a:endParaRPr lang="en-US" altLang="ko-KR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27</a:t>
            </a:fld>
            <a:endParaRPr lang="ko-KR" altLang="en-US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502" y="1903500"/>
            <a:ext cx="6512835" cy="4479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97647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CASE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28</a:t>
            </a:fld>
            <a:endParaRPr lang="ko-KR" altLang="en-US" dirty="0"/>
          </a:p>
        </p:txBody>
      </p:sp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2022754"/>
            <a:ext cx="8410575" cy="3182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18947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집계 함수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177" y="1246188"/>
            <a:ext cx="6897647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84393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CASE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854" y="1246188"/>
            <a:ext cx="7090293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4572000" y="3868672"/>
            <a:ext cx="32657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/>
              <a:t>CASE</a:t>
            </a:r>
            <a:r>
              <a:rPr lang="ko-KR" altLang="en-US" sz="1600" b="1"/>
              <a:t>문은 지정해준 열을 여러 조건에 따라서 다른 결과 값을 다양하게 나타낼 수 </a:t>
            </a:r>
            <a:r>
              <a:rPr lang="ko-KR" altLang="en-US" sz="1600" b="1" smtClean="0"/>
              <a:t>있음</a:t>
            </a:r>
            <a:endParaRPr lang="en-US" altLang="ko-KR" sz="1600" b="1"/>
          </a:p>
        </p:txBody>
      </p:sp>
    </p:spTree>
    <p:extLst>
      <p:ext uri="{BB962C8B-B14F-4D97-AF65-F5344CB8AC3E}">
        <p14:creationId xmlns:p14="http://schemas.microsoft.com/office/powerpoint/2010/main" val="35718947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PIVOT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519" y="1246188"/>
            <a:ext cx="6324962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18947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PIVOT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31</a:t>
            </a:fld>
            <a:endParaRPr lang="ko-KR" altLang="en-US" dirty="0"/>
          </a:p>
        </p:txBody>
      </p:sp>
      <p:pic>
        <p:nvPicPr>
          <p:cNvPr id="296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675" y="1246188"/>
            <a:ext cx="7668651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18947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PIVOT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800"/>
              <a:t>PIVOT</a:t>
            </a:r>
            <a:r>
              <a:rPr lang="ko-KR" altLang="en-US" sz="1800"/>
              <a:t>은 데이터를 검색할 때 행 집합을 열로 변환시켜 결과 값을 </a:t>
            </a:r>
            <a:r>
              <a:rPr lang="ko-KR" altLang="en-US" sz="1800" smtClean="0"/>
              <a:t>보여</a:t>
            </a:r>
            <a:r>
              <a:rPr lang="ko-KR" altLang="en-US" sz="1800"/>
              <a:t>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32</a:t>
            </a:fld>
            <a:endParaRPr lang="ko-KR" altLang="en-US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781" y="1907177"/>
            <a:ext cx="6686394" cy="3515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잉크 4"/>
              <p14:cNvContentPartPr/>
              <p14:nvPr/>
            </p14:nvContentPartPr>
            <p14:xfrm>
              <a:off x="3441600" y="4762440"/>
              <a:ext cx="13320" cy="360"/>
            </p14:xfrm>
          </p:contentPart>
        </mc:Choice>
        <mc:Fallback>
          <p:pic>
            <p:nvPicPr>
              <p:cNvPr id="5" name="잉크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25760" y="4699080"/>
                <a:ext cx="4500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잉크 5"/>
              <p14:cNvContentPartPr/>
              <p14:nvPr/>
            </p14:nvContentPartPr>
            <p14:xfrm>
              <a:off x="3429000" y="4743360"/>
              <a:ext cx="44640" cy="6840"/>
            </p14:xfrm>
          </p:contentPart>
        </mc:Choice>
        <mc:Fallback>
          <p:pic>
            <p:nvPicPr>
              <p:cNvPr id="6" name="잉크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13160" y="4680000"/>
                <a:ext cx="7668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잉크 6"/>
              <p14:cNvContentPartPr/>
              <p14:nvPr/>
            </p14:nvContentPartPr>
            <p14:xfrm>
              <a:off x="3435480" y="4813200"/>
              <a:ext cx="38160" cy="6840"/>
            </p14:xfrm>
          </p:contentPart>
        </mc:Choice>
        <mc:Fallback>
          <p:pic>
            <p:nvPicPr>
              <p:cNvPr id="7" name="잉크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419640" y="4749840"/>
                <a:ext cx="7020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" name="잉크 7"/>
              <p14:cNvContentPartPr/>
              <p14:nvPr/>
            </p14:nvContentPartPr>
            <p14:xfrm>
              <a:off x="4673520" y="5143320"/>
              <a:ext cx="64080" cy="13320"/>
            </p14:xfrm>
          </p:contentPart>
        </mc:Choice>
        <mc:Fallback>
          <p:pic>
            <p:nvPicPr>
              <p:cNvPr id="8" name="잉크 7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657680" y="5079960"/>
                <a:ext cx="95760" cy="1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9" name="잉크 8"/>
              <p14:cNvContentPartPr/>
              <p14:nvPr/>
            </p14:nvContentPartPr>
            <p14:xfrm>
              <a:off x="4686120" y="5181480"/>
              <a:ext cx="45000" cy="360"/>
            </p14:xfrm>
          </p:contentPart>
        </mc:Choice>
        <mc:Fallback>
          <p:pic>
            <p:nvPicPr>
              <p:cNvPr id="9" name="잉크 8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70280" y="5118120"/>
                <a:ext cx="7668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0" name="잉크 9"/>
              <p14:cNvContentPartPr/>
              <p14:nvPr/>
            </p14:nvContentPartPr>
            <p14:xfrm>
              <a:off x="4680000" y="5099040"/>
              <a:ext cx="63720" cy="360"/>
            </p14:xfrm>
          </p:contentPart>
        </mc:Choice>
        <mc:Fallback>
          <p:pic>
            <p:nvPicPr>
              <p:cNvPr id="10" name="잉크 9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664160" y="5035680"/>
                <a:ext cx="95400" cy="12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18947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UNPIVOT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pic>
        <p:nvPicPr>
          <p:cNvPr id="317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2184883"/>
            <a:ext cx="8410575" cy="2858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18947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UNPIVOT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34</a:t>
            </a:fld>
            <a:endParaRPr lang="ko-KR" altLang="en-US" dirty="0"/>
          </a:p>
        </p:txBody>
      </p:sp>
      <p:pic>
        <p:nvPicPr>
          <p:cNvPr id="327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1281084"/>
            <a:ext cx="8410575" cy="4665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01321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UNPIVOT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35</a:t>
            </a:fld>
            <a:endParaRPr lang="ko-KR" altLang="en-US" dirty="0"/>
          </a:p>
        </p:txBody>
      </p:sp>
      <p:pic>
        <p:nvPicPr>
          <p:cNvPr id="337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15" y="1246188"/>
            <a:ext cx="6966971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5264333" y="4568875"/>
            <a:ext cx="248194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/>
              <a:t>UNPIVOT</a:t>
            </a:r>
            <a:r>
              <a:rPr lang="ko-KR" altLang="en-US" sz="1400" b="1"/>
              <a:t>는 </a:t>
            </a:r>
            <a:r>
              <a:rPr lang="en-US" altLang="ko-KR" sz="1400" b="1"/>
              <a:t>PIVOT</a:t>
            </a:r>
            <a:r>
              <a:rPr lang="ko-KR" altLang="en-US" sz="1400" b="1"/>
              <a:t>과 반대로 열을 행의 집합으로 보여주는 </a:t>
            </a:r>
            <a:r>
              <a:rPr lang="ko-KR" altLang="en-US" sz="1400" b="1" smtClean="0"/>
              <a:t>역할</a:t>
            </a:r>
            <a:endParaRPr lang="en-US" altLang="ko-KR" sz="1400" b="1"/>
          </a:p>
        </p:txBody>
      </p:sp>
    </p:spTree>
    <p:extLst>
      <p:ext uri="{BB962C8B-B14F-4D97-AF65-F5344CB8AC3E}">
        <p14:creationId xmlns:p14="http://schemas.microsoft.com/office/powerpoint/2010/main" val="33701321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RANKS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36</a:t>
            </a:fld>
            <a:endParaRPr lang="ko-KR" altLang="en-US" dirty="0"/>
          </a:p>
        </p:txBody>
      </p:sp>
      <p:pic>
        <p:nvPicPr>
          <p:cNvPr id="348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1709576"/>
            <a:ext cx="8410575" cy="3808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18947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RANK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48639" y="5146153"/>
            <a:ext cx="79552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•"/>
            </a:pPr>
            <a:r>
              <a:rPr lang="en-US" altLang="ko-KR" b="1"/>
              <a:t> RANK</a:t>
            </a:r>
            <a:r>
              <a:rPr lang="ko-KR" altLang="en-US" b="1"/>
              <a:t>는 기준 열의 데이터 행의 순위를 </a:t>
            </a:r>
            <a:r>
              <a:rPr lang="ko-KR" altLang="en-US" b="1" smtClean="0"/>
              <a:t>매기며</a:t>
            </a:r>
            <a:r>
              <a:rPr lang="en-US" altLang="ko-KR" b="1" smtClean="0"/>
              <a:t>, </a:t>
            </a:r>
            <a:r>
              <a:rPr lang="ko-KR" altLang="en-US" b="1"/>
              <a:t>같은 값은 같은 </a:t>
            </a:r>
            <a:r>
              <a:rPr lang="ko-KR" altLang="en-US" b="1" smtClean="0"/>
              <a:t>순위</a:t>
            </a:r>
            <a:endParaRPr lang="en-US" altLang="ko-KR" b="1"/>
          </a:p>
          <a:p>
            <a:pPr>
              <a:buFontTx/>
              <a:buChar char="•"/>
            </a:pPr>
            <a:r>
              <a:rPr lang="en-US" altLang="ko-KR" b="1"/>
              <a:t> RANK </a:t>
            </a:r>
            <a:r>
              <a:rPr lang="ko-KR" altLang="en-US" b="1"/>
              <a:t>함수를 비롯한 순위 함수들을 사용할 때에는 기준 열에 </a:t>
            </a:r>
            <a:r>
              <a:rPr lang="en-US" altLang="ko-KR" b="1"/>
              <a:t>DESC </a:t>
            </a:r>
            <a:r>
              <a:rPr lang="ko-KR" altLang="en-US" b="1"/>
              <a:t>키워드를 사용하면 내림차순으로 순위를 </a:t>
            </a:r>
            <a:r>
              <a:rPr lang="ko-KR" altLang="en-US" b="1" smtClean="0"/>
              <a:t>매길수 있다</a:t>
            </a:r>
            <a:endParaRPr lang="en-US" altLang="ko-KR" b="1"/>
          </a:p>
        </p:txBody>
      </p:sp>
      <p:pic>
        <p:nvPicPr>
          <p:cNvPr id="358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136" y="1717091"/>
            <a:ext cx="8410575" cy="302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18947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DENSE_RANK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38</a:t>
            </a:fld>
            <a:endParaRPr lang="ko-KR" altLang="en-US" dirty="0"/>
          </a:p>
        </p:txBody>
      </p:sp>
      <p:pic>
        <p:nvPicPr>
          <p:cNvPr id="368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99" y="1246188"/>
            <a:ext cx="7870002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352697" y="5887002"/>
            <a:ext cx="856923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/>
              <a:t>DENSE_RANK</a:t>
            </a:r>
            <a:r>
              <a:rPr lang="ko-KR" altLang="en-US" sz="1400" b="1"/>
              <a:t>는 기준 열의 데이터 행에 같은 값이 있을 시에 같은 순위를 갖게 되며</a:t>
            </a:r>
            <a:r>
              <a:rPr lang="en-US" altLang="ko-KR" sz="1400" b="1"/>
              <a:t>, </a:t>
            </a:r>
            <a:r>
              <a:rPr lang="ko-KR" altLang="en-US" sz="1400" b="1"/>
              <a:t>다음에 오는 데이터에 대해서 그 수만큼의 순위를 건너뛰지 않고 바로 다음 순위가 </a:t>
            </a:r>
            <a:r>
              <a:rPr lang="ko-KR" altLang="en-US" sz="1400" b="1" smtClean="0"/>
              <a:t>온다</a:t>
            </a:r>
            <a:endParaRPr lang="en-US" altLang="ko-KR" sz="1400" b="1"/>
          </a:p>
        </p:txBody>
      </p:sp>
    </p:spTree>
    <p:extLst>
      <p:ext uri="{BB962C8B-B14F-4D97-AF65-F5344CB8AC3E}">
        <p14:creationId xmlns:p14="http://schemas.microsoft.com/office/powerpoint/2010/main" val="34228096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집계함수</a:t>
            </a:r>
            <a:endParaRPr lang="ko-KR" altLang="en-US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1834979"/>
              </p:ext>
            </p:extLst>
          </p:nvPr>
        </p:nvGraphicFramePr>
        <p:xfrm>
          <a:off x="692332" y="2056079"/>
          <a:ext cx="7929154" cy="2912768"/>
        </p:xfrm>
        <a:graphic>
          <a:graphicData uri="http://schemas.openxmlformats.org/drawingml/2006/table">
            <a:tbl>
              <a:tblPr/>
              <a:tblGrid>
                <a:gridCol w="15210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80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743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구 분</a:t>
                      </a:r>
                    </a:p>
                  </a:txBody>
                  <a:tcPr marL="90000" marR="90000" marT="46793" marB="46793" horzOverflow="overflow">
                    <a:lnL>
                      <a:noFill/>
                    </a:lnL>
                    <a:lnR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D4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설 명</a:t>
                      </a:r>
                    </a:p>
                  </a:txBody>
                  <a:tcPr marL="90000" marR="90000" marT="46793" marB="46793" horzOverflow="overflow">
                    <a:lnL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D4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5983"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SUM</a:t>
                      </a:r>
                    </a:p>
                  </a:txBody>
                  <a:tcPr marL="90000" marR="90000" marT="46793" marB="46793" horzOverflow="overflow">
                    <a:lnL>
                      <a:noFill/>
                    </a:lnL>
                    <a:lnR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그룹의 누적 합계를 반환</a:t>
                      </a:r>
                    </a:p>
                  </a:txBody>
                  <a:tcPr marL="90000" marR="90000" marT="46793" marB="46793" horzOverflow="overflow">
                    <a:lnL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5983"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AVG </a:t>
                      </a:r>
                    </a:p>
                  </a:txBody>
                  <a:tcPr marL="90000" marR="90000" marT="46793" marB="46793" horzOverflow="overflow">
                    <a:lnL>
                      <a:noFill/>
                    </a:lnL>
                    <a:lnR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그룹의 평균을 반환 </a:t>
                      </a:r>
                    </a:p>
                  </a:txBody>
                  <a:tcPr marL="90000" marR="90000" marT="46793" marB="46793" horzOverflow="overflow">
                    <a:lnL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983"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MAX</a:t>
                      </a:r>
                    </a:p>
                  </a:txBody>
                  <a:tcPr marL="90000" marR="90000" marT="46793" marB="46793" horzOverflow="overflow">
                    <a:lnL>
                      <a:noFill/>
                    </a:lnL>
                    <a:lnR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그룹의 최대값을 반환 </a:t>
                      </a:r>
                    </a:p>
                  </a:txBody>
                  <a:tcPr marL="90000" marR="90000" marT="46793" marB="46793" horzOverflow="overflow">
                    <a:lnL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983"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MIN</a:t>
                      </a:r>
                    </a:p>
                  </a:txBody>
                  <a:tcPr marL="90000" marR="90000" marT="46793" marB="46793" horzOverflow="overflow">
                    <a:lnL>
                      <a:noFill/>
                    </a:lnL>
                    <a:lnR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그룹의 최소값을 반환 </a:t>
                      </a:r>
                    </a:p>
                  </a:txBody>
                  <a:tcPr marL="90000" marR="90000" marT="46793" marB="46793" horzOverflow="overflow">
                    <a:lnL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5983"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COUNT </a:t>
                      </a:r>
                    </a:p>
                  </a:txBody>
                  <a:tcPr marL="90000" marR="90000" marT="46793" marB="46793" horzOverflow="overflow">
                    <a:lnL>
                      <a:noFill/>
                    </a:lnL>
                    <a:lnR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그룹의 총 개수를 반환 </a:t>
                      </a:r>
                    </a:p>
                  </a:txBody>
                  <a:tcPr marL="90000" marR="90000" marT="46793" marB="46793" horzOverflow="overflow">
                    <a:lnL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5983"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COUNT_BIG</a:t>
                      </a:r>
                    </a:p>
                  </a:txBody>
                  <a:tcPr marL="90000" marR="90000" marT="46793" marB="46793" horzOverflow="overflow">
                    <a:lnL>
                      <a:noFill/>
                    </a:lnL>
                    <a:lnR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그룹의 총 개수를 반환 단</a:t>
                      </a: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, </a:t>
                      </a: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결과값이 </a:t>
                      </a: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bigint </a:t>
                      </a: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형 </a:t>
                      </a:r>
                    </a:p>
                  </a:txBody>
                  <a:tcPr marL="90000" marR="90000" marT="46793" marB="46793" horzOverflow="overflow">
                    <a:lnL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5983"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STDDEV </a:t>
                      </a:r>
                    </a:p>
                  </a:txBody>
                  <a:tcPr marL="90000" marR="90000" marT="46793" marB="46793" horzOverflow="overflow">
                    <a:lnL>
                      <a:noFill/>
                    </a:lnL>
                    <a:lnR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그룹의 표준편차를 반환 </a:t>
                      </a:r>
                    </a:p>
                  </a:txBody>
                  <a:tcPr marL="90000" marR="90000" marT="46793" marB="46793" horzOverflow="overflow">
                    <a:lnL w="19050" cap="flat" cmpd="sng" algn="ctr">
                      <a:solidFill>
                        <a:srgbClr val="B972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ROW_NUMBER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39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13509" y="5658288"/>
            <a:ext cx="85169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ROW_NUMBER</a:t>
            </a:r>
            <a:r>
              <a:rPr lang="ko-KR" altLang="en-US" b="1"/>
              <a:t>는 </a:t>
            </a:r>
            <a:r>
              <a:rPr lang="en-US" altLang="ko-KR" b="1"/>
              <a:t>n </a:t>
            </a:r>
            <a:r>
              <a:rPr lang="ko-KR" altLang="en-US" b="1"/>
              <a:t>기준 열의 정렬 방식에 따라 데이터의 값에 신경 쓰지 않고 순차적으로 순위를 </a:t>
            </a:r>
            <a:r>
              <a:rPr lang="ko-KR" altLang="en-US" b="1" smtClean="0"/>
              <a:t>정함</a:t>
            </a:r>
            <a:r>
              <a:rPr lang="en-US" altLang="ko-KR" b="1" smtClean="0"/>
              <a:t> </a:t>
            </a:r>
            <a:endParaRPr lang="en-US" altLang="ko-KR" b="1"/>
          </a:p>
        </p:txBody>
      </p:sp>
      <p:pic>
        <p:nvPicPr>
          <p:cNvPr id="378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130" y="1205908"/>
            <a:ext cx="7927740" cy="447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28096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NTILE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40</a:t>
            </a:fld>
            <a:endParaRPr lang="ko-KR" altLang="en-US" dirty="0"/>
          </a:p>
        </p:txBody>
      </p:sp>
      <p:pic>
        <p:nvPicPr>
          <p:cNvPr id="389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2252604"/>
            <a:ext cx="8410575" cy="2722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65760" y="5632158"/>
            <a:ext cx="84124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/>
              <a:t>NTILE</a:t>
            </a:r>
            <a:r>
              <a:rPr lang="ko-KR" altLang="en-US" b="1"/>
              <a:t>은 기준 열의 데이터의 행의 수를 지정한 수로 균등하게 나누고 그 분할된 그룹에 순차적으로 번호를 매겨 순위를 </a:t>
            </a:r>
            <a:r>
              <a:rPr lang="ko-KR" altLang="en-US" b="1" smtClean="0"/>
              <a:t>정한다</a:t>
            </a:r>
            <a:endParaRPr lang="en-US" altLang="ko-KR" b="1"/>
          </a:p>
        </p:txBody>
      </p:sp>
    </p:spTree>
    <p:extLst>
      <p:ext uri="{BB962C8B-B14F-4D97-AF65-F5344CB8AC3E}">
        <p14:creationId xmlns:p14="http://schemas.microsoft.com/office/powerpoint/2010/main" val="34228096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NTILE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41</a:t>
            </a:fld>
            <a:endParaRPr lang="ko-KR" altLang="en-US" dirty="0"/>
          </a:p>
        </p:txBody>
      </p:sp>
      <p:pic>
        <p:nvPicPr>
          <p:cNvPr id="399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50" y="1246188"/>
            <a:ext cx="7260501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9731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NTILE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42</a:t>
            </a:fld>
            <a:endParaRPr lang="ko-KR" altLang="en-US" dirty="0"/>
          </a:p>
        </p:txBody>
      </p:sp>
      <p:pic>
        <p:nvPicPr>
          <p:cNvPr id="409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0" y="1447006"/>
            <a:ext cx="7505700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12375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PARTITION BY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43</a:t>
            </a:fld>
            <a:endParaRPr lang="ko-KR" altLang="en-US" dirty="0"/>
          </a:p>
        </p:txBody>
      </p:sp>
      <p:pic>
        <p:nvPicPr>
          <p:cNvPr id="419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075" y="1246188"/>
            <a:ext cx="8113851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535573" y="5872488"/>
            <a:ext cx="80728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/>
              <a:t>PARTITION BY</a:t>
            </a:r>
            <a:r>
              <a:rPr lang="ko-KR" altLang="en-US" sz="1400" b="1"/>
              <a:t>는 순위 함수들이 데이터의 행에 순위를 정할 때 한 지정 열을 중심으로 그룹을 지어 범위 별로 순위를 매길 수 있게 </a:t>
            </a:r>
            <a:r>
              <a:rPr lang="ko-KR" altLang="en-US" sz="1400" b="1" smtClean="0"/>
              <a:t>해</a:t>
            </a:r>
            <a:r>
              <a:rPr lang="ko-KR" altLang="en-US" sz="1400" b="1"/>
              <a:t>줌</a:t>
            </a:r>
            <a:endParaRPr lang="en-US" altLang="ko-KR" sz="1400" b="1"/>
          </a:p>
        </p:txBody>
      </p:sp>
    </p:spTree>
    <p:extLst>
      <p:ext uri="{BB962C8B-B14F-4D97-AF65-F5344CB8AC3E}">
        <p14:creationId xmlns:p14="http://schemas.microsoft.com/office/powerpoint/2010/main" val="19209584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SUM </a:t>
            </a:r>
            <a:r>
              <a:rPr lang="ko-KR" altLang="en-US" smtClean="0"/>
              <a:t>함수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1511300"/>
            <a:ext cx="8410575" cy="420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화살표 연결선 5"/>
          <p:cNvCxnSpPr/>
          <p:nvPr/>
        </p:nvCxnSpPr>
        <p:spPr>
          <a:xfrm flipH="1" flipV="1">
            <a:off x="5734594" y="5081451"/>
            <a:ext cx="169817" cy="9274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904411" y="5824248"/>
            <a:ext cx="2847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왜 </a:t>
            </a:r>
            <a:r>
              <a:rPr lang="en-US" altLang="ko-KR" smtClean="0"/>
              <a:t>NULL</a:t>
            </a:r>
            <a:r>
              <a:rPr lang="ko-KR" altLang="en-US" smtClean="0"/>
              <a:t>이 아닌가요</a:t>
            </a:r>
            <a:r>
              <a:rPr lang="en-US" altLang="ko-KR" smtClean="0"/>
              <a:t>?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집계함수와 </a:t>
            </a:r>
            <a:r>
              <a:rPr lang="en-US" altLang="ko-KR" smtClean="0"/>
              <a:t>NULL, DISTINCT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smtClean="0"/>
              <a:t>Commission</a:t>
            </a:r>
            <a:r>
              <a:rPr lang="ko-KR" altLang="en-US" smtClean="0"/>
              <a:t>의 총액 계산 시 집계함수는 </a:t>
            </a:r>
            <a:r>
              <a:rPr lang="en-US" altLang="ko-KR" smtClean="0"/>
              <a:t>NULL </a:t>
            </a:r>
            <a:r>
              <a:rPr lang="ko-KR" altLang="en-US" smtClean="0"/>
              <a:t>값을 무시한다</a:t>
            </a:r>
            <a:endParaRPr lang="en-US" altLang="ko-KR" smtClean="0"/>
          </a:p>
          <a:p>
            <a:pPr lvl="1"/>
            <a:r>
              <a:rPr lang="en-US" altLang="ko-KR" smtClean="0"/>
              <a:t>(</a:t>
            </a:r>
            <a:r>
              <a:rPr lang="ko-KR" altLang="en-US" smtClean="0"/>
              <a:t>후에 배울 </a:t>
            </a:r>
            <a:r>
              <a:rPr lang="en-US" altLang="ko-KR" smtClean="0"/>
              <a:t>count(*) </a:t>
            </a:r>
            <a:r>
              <a:rPr lang="ko-KR" altLang="en-US" smtClean="0"/>
              <a:t>함수는 </a:t>
            </a:r>
            <a:r>
              <a:rPr lang="en-US" altLang="ko-KR" smtClean="0"/>
              <a:t>NULL</a:t>
            </a:r>
            <a:r>
              <a:rPr lang="ko-KR" altLang="en-US" smtClean="0"/>
              <a:t>값을 무시하지 않음</a:t>
            </a:r>
            <a:r>
              <a:rPr lang="en-US" altLang="ko-KR" smtClean="0"/>
              <a:t>)</a:t>
            </a:r>
          </a:p>
          <a:p>
            <a:pPr lvl="1"/>
            <a:endParaRPr lang="en-US" altLang="ko-KR" smtClean="0"/>
          </a:p>
          <a:p>
            <a:pPr lvl="1"/>
            <a:endParaRPr lang="en-US" altLang="ko-KR"/>
          </a:p>
          <a:p>
            <a:pPr lvl="1"/>
            <a:endParaRPr lang="en-US" altLang="ko-KR" smtClean="0"/>
          </a:p>
          <a:p>
            <a:pPr lvl="1"/>
            <a:endParaRPr lang="en-US" altLang="ko-KR"/>
          </a:p>
          <a:p>
            <a:pPr lvl="1"/>
            <a:endParaRPr lang="en-US" altLang="ko-KR" smtClean="0"/>
          </a:p>
          <a:p>
            <a:pPr lvl="1"/>
            <a:endParaRPr lang="en-US" altLang="ko-KR"/>
          </a:p>
          <a:p>
            <a:pPr lvl="1"/>
            <a:r>
              <a:rPr lang="en-US" altLang="ko-KR" smtClean="0"/>
              <a:t>DISTINCT </a:t>
            </a:r>
            <a:r>
              <a:rPr lang="ko-KR" altLang="en-US" smtClean="0"/>
              <a:t>연산자를 사용하면 중복값을 제외해줌</a:t>
            </a:r>
            <a:endParaRPr lang="en-US" altLang="ko-KR" smtClean="0"/>
          </a:p>
          <a:p>
            <a:pPr lvl="2"/>
            <a:r>
              <a:rPr lang="en-US" altLang="ko-KR" smtClean="0"/>
              <a:t>MAX, MIN</a:t>
            </a:r>
            <a:r>
              <a:rPr lang="ko-KR" altLang="en-US" smtClean="0"/>
              <a:t>함수에서는 의미가 없음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147" y="2341119"/>
            <a:ext cx="4444910" cy="2656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AVG</a:t>
            </a:r>
            <a:r>
              <a:rPr lang="ko-KR" altLang="en-US" smtClean="0"/>
              <a:t>함수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37" y="1246188"/>
            <a:ext cx="8031726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MAX, MIN </a:t>
            </a:r>
            <a:r>
              <a:rPr lang="ko-KR" altLang="en-US" smtClean="0"/>
              <a:t>함수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267" y="1246188"/>
            <a:ext cx="8131467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MAX, MIN </a:t>
            </a:r>
            <a:r>
              <a:rPr lang="ko-KR" altLang="en-US"/>
              <a:t>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8C8E4-4AF5-481E-8760-D8A36857C8D2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937" y="1246188"/>
            <a:ext cx="7974126" cy="473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54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추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4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rgbClr val="002060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보기</Template>
  <TotalTime>85943</TotalTime>
  <Words>432</Words>
  <Application>Microsoft Office PowerPoint</Application>
  <PresentationFormat>화면 슬라이드 쇼(4:3)</PresentationFormat>
  <Paragraphs>135</Paragraphs>
  <Slides>44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0" baseType="lpstr">
      <vt:lpstr>돋움</vt:lpstr>
      <vt:lpstr>맑은 고딕</vt:lpstr>
      <vt:lpstr>Arial</vt:lpstr>
      <vt:lpstr>Calibri</vt:lpstr>
      <vt:lpstr>Wingdings</vt:lpstr>
      <vt:lpstr>추억</vt:lpstr>
      <vt:lpstr>6. 함수 사용하기</vt:lpstr>
      <vt:lpstr>학습 목표 </vt:lpstr>
      <vt:lpstr>집계 함수</vt:lpstr>
      <vt:lpstr>집계함수</vt:lpstr>
      <vt:lpstr>SUM 함수</vt:lpstr>
      <vt:lpstr>집계함수와 NULL, DISTINCT</vt:lpstr>
      <vt:lpstr>AVG함수</vt:lpstr>
      <vt:lpstr>MAX, MIN 함수</vt:lpstr>
      <vt:lpstr>MAX, MIN 함수</vt:lpstr>
      <vt:lpstr>MAX, MIN 함수</vt:lpstr>
      <vt:lpstr>COUNT 함수</vt:lpstr>
      <vt:lpstr>COUNT 함수</vt:lpstr>
      <vt:lpstr>COUNT 함수</vt:lpstr>
      <vt:lpstr>COUNT 함수</vt:lpstr>
      <vt:lpstr>GROUP BY</vt:lpstr>
      <vt:lpstr>GROUP BY</vt:lpstr>
      <vt:lpstr>GROUP BY</vt:lpstr>
      <vt:lpstr>GROUP BY</vt:lpstr>
      <vt:lpstr>GROUP BY</vt:lpstr>
      <vt:lpstr>GROUP BY</vt:lpstr>
      <vt:lpstr>GROUP BY</vt:lpstr>
      <vt:lpstr>GROUP BY</vt:lpstr>
      <vt:lpstr>HAVING</vt:lpstr>
      <vt:lpstr>HAVING</vt:lpstr>
      <vt:lpstr>HAVING</vt:lpstr>
      <vt:lpstr>ROLLUP</vt:lpstr>
      <vt:lpstr>ROLLUP</vt:lpstr>
      <vt:lpstr>CUBE</vt:lpstr>
      <vt:lpstr>CASE </vt:lpstr>
      <vt:lpstr>CASE</vt:lpstr>
      <vt:lpstr>PIVOT</vt:lpstr>
      <vt:lpstr>PIVOT</vt:lpstr>
      <vt:lpstr>PIVOT</vt:lpstr>
      <vt:lpstr>UNPIVOT</vt:lpstr>
      <vt:lpstr>UNPIVOT</vt:lpstr>
      <vt:lpstr>UNPIVOT</vt:lpstr>
      <vt:lpstr>RANKS</vt:lpstr>
      <vt:lpstr>RANK</vt:lpstr>
      <vt:lpstr>DENSE_RANK</vt:lpstr>
      <vt:lpstr>ROW_NUMBER</vt:lpstr>
      <vt:lpstr>NTILE</vt:lpstr>
      <vt:lpstr>NTILE</vt:lpstr>
      <vt:lpstr>NTILE</vt:lpstr>
      <vt:lpstr>PARTITION BY</vt:lpstr>
    </vt:vector>
  </TitlesOfParts>
  <Company>KAIST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허종욱</dc:creator>
  <cp:lastModifiedBy>Lee kabsung</cp:lastModifiedBy>
  <cp:revision>807</cp:revision>
  <cp:lastPrinted>2019-05-27T14:48:44Z</cp:lastPrinted>
  <dcterms:created xsi:type="dcterms:W3CDTF">2015-03-12T06:09:39Z</dcterms:created>
  <dcterms:modified xsi:type="dcterms:W3CDTF">2019-09-30T03:42:51Z</dcterms:modified>
</cp:coreProperties>
</file>